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9144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20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480CAAE-1185-4BC0-9D6C-E33DAC703C13}" type="datetimeFigureOut">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2098CE-A30E-47A3-91C8-9C6BAFB2EB27}" type="slidenum">
              <a:rPr kumimoji="1" lang="ja-JP" altLang="en-US" smtClean="0"/>
              <a:t>‹#›</a:t>
            </a:fld>
            <a:endParaRPr kumimoji="1" lang="ja-JP" altLang="en-US"/>
          </a:p>
        </p:txBody>
      </p:sp>
    </p:spTree>
    <p:extLst>
      <p:ext uri="{BB962C8B-B14F-4D97-AF65-F5344CB8AC3E}">
        <p14:creationId xmlns:p14="http://schemas.microsoft.com/office/powerpoint/2010/main" val="2196722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80CAAE-1185-4BC0-9D6C-E33DAC703C13}" type="datetimeFigureOut">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2098CE-A30E-47A3-91C8-9C6BAFB2EB27}" type="slidenum">
              <a:rPr kumimoji="1" lang="ja-JP" altLang="en-US" smtClean="0"/>
              <a:t>‹#›</a:t>
            </a:fld>
            <a:endParaRPr kumimoji="1" lang="ja-JP" altLang="en-US"/>
          </a:p>
        </p:txBody>
      </p:sp>
    </p:spTree>
    <p:extLst>
      <p:ext uri="{BB962C8B-B14F-4D97-AF65-F5344CB8AC3E}">
        <p14:creationId xmlns:p14="http://schemas.microsoft.com/office/powerpoint/2010/main" val="423624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80CAAE-1185-4BC0-9D6C-E33DAC703C13}" type="datetimeFigureOut">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2098CE-A30E-47A3-91C8-9C6BAFB2EB27}" type="slidenum">
              <a:rPr kumimoji="1" lang="ja-JP" altLang="en-US" smtClean="0"/>
              <a:t>‹#›</a:t>
            </a:fld>
            <a:endParaRPr kumimoji="1" lang="ja-JP" altLang="en-US"/>
          </a:p>
        </p:txBody>
      </p:sp>
    </p:spTree>
    <p:extLst>
      <p:ext uri="{BB962C8B-B14F-4D97-AF65-F5344CB8AC3E}">
        <p14:creationId xmlns:p14="http://schemas.microsoft.com/office/powerpoint/2010/main" val="2794499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80CAAE-1185-4BC0-9D6C-E33DAC703C13}" type="datetimeFigureOut">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2098CE-A30E-47A3-91C8-9C6BAFB2EB27}" type="slidenum">
              <a:rPr kumimoji="1" lang="ja-JP" altLang="en-US" smtClean="0"/>
              <a:t>‹#›</a:t>
            </a:fld>
            <a:endParaRPr kumimoji="1" lang="ja-JP" altLang="en-US"/>
          </a:p>
        </p:txBody>
      </p:sp>
    </p:spTree>
    <p:extLst>
      <p:ext uri="{BB962C8B-B14F-4D97-AF65-F5344CB8AC3E}">
        <p14:creationId xmlns:p14="http://schemas.microsoft.com/office/powerpoint/2010/main" val="3075601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480CAAE-1185-4BC0-9D6C-E33DAC703C13}" type="datetimeFigureOut">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2098CE-A30E-47A3-91C8-9C6BAFB2EB27}" type="slidenum">
              <a:rPr kumimoji="1" lang="ja-JP" altLang="en-US" smtClean="0"/>
              <a:t>‹#›</a:t>
            </a:fld>
            <a:endParaRPr kumimoji="1" lang="ja-JP" altLang="en-US"/>
          </a:p>
        </p:txBody>
      </p:sp>
    </p:spTree>
    <p:extLst>
      <p:ext uri="{BB962C8B-B14F-4D97-AF65-F5344CB8AC3E}">
        <p14:creationId xmlns:p14="http://schemas.microsoft.com/office/powerpoint/2010/main" val="126150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480CAAE-1185-4BC0-9D6C-E33DAC703C13}" type="datetimeFigureOut">
              <a:rPr kumimoji="1" lang="ja-JP" altLang="en-US" smtClean="0"/>
              <a:t>2023/5/12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2098CE-A30E-47A3-91C8-9C6BAFB2EB27}" type="slidenum">
              <a:rPr kumimoji="1" lang="ja-JP" altLang="en-US" smtClean="0"/>
              <a:t>‹#›</a:t>
            </a:fld>
            <a:endParaRPr kumimoji="1" lang="ja-JP" altLang="en-US"/>
          </a:p>
        </p:txBody>
      </p:sp>
    </p:spTree>
    <p:extLst>
      <p:ext uri="{BB962C8B-B14F-4D97-AF65-F5344CB8AC3E}">
        <p14:creationId xmlns:p14="http://schemas.microsoft.com/office/powerpoint/2010/main" val="1312727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480CAAE-1185-4BC0-9D6C-E33DAC703C13}" type="datetimeFigureOut">
              <a:rPr kumimoji="1" lang="ja-JP" altLang="en-US" smtClean="0"/>
              <a:t>2023/5/12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2098CE-A30E-47A3-91C8-9C6BAFB2EB27}" type="slidenum">
              <a:rPr kumimoji="1" lang="ja-JP" altLang="en-US" smtClean="0"/>
              <a:t>‹#›</a:t>
            </a:fld>
            <a:endParaRPr kumimoji="1" lang="ja-JP" altLang="en-US"/>
          </a:p>
        </p:txBody>
      </p:sp>
    </p:spTree>
    <p:extLst>
      <p:ext uri="{BB962C8B-B14F-4D97-AF65-F5344CB8AC3E}">
        <p14:creationId xmlns:p14="http://schemas.microsoft.com/office/powerpoint/2010/main" val="2642298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480CAAE-1185-4BC0-9D6C-E33DAC703C13}" type="datetimeFigureOut">
              <a:rPr kumimoji="1" lang="ja-JP" altLang="en-US" smtClean="0"/>
              <a:t>2023/5/12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2098CE-A30E-47A3-91C8-9C6BAFB2EB27}" type="slidenum">
              <a:rPr kumimoji="1" lang="ja-JP" altLang="en-US" smtClean="0"/>
              <a:t>‹#›</a:t>
            </a:fld>
            <a:endParaRPr kumimoji="1" lang="ja-JP" altLang="en-US"/>
          </a:p>
        </p:txBody>
      </p:sp>
    </p:spTree>
    <p:extLst>
      <p:ext uri="{BB962C8B-B14F-4D97-AF65-F5344CB8AC3E}">
        <p14:creationId xmlns:p14="http://schemas.microsoft.com/office/powerpoint/2010/main" val="2139114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80CAAE-1185-4BC0-9D6C-E33DAC703C13}" type="datetimeFigureOut">
              <a:rPr kumimoji="1" lang="ja-JP" altLang="en-US" smtClean="0"/>
              <a:t>2023/5/12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2098CE-A30E-47A3-91C8-9C6BAFB2EB27}" type="slidenum">
              <a:rPr kumimoji="1" lang="ja-JP" altLang="en-US" smtClean="0"/>
              <a:t>‹#›</a:t>
            </a:fld>
            <a:endParaRPr kumimoji="1" lang="ja-JP" altLang="en-US"/>
          </a:p>
        </p:txBody>
      </p:sp>
    </p:spTree>
    <p:extLst>
      <p:ext uri="{BB962C8B-B14F-4D97-AF65-F5344CB8AC3E}">
        <p14:creationId xmlns:p14="http://schemas.microsoft.com/office/powerpoint/2010/main" val="1235638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80CAAE-1185-4BC0-9D6C-E33DAC703C13}" type="datetimeFigureOut">
              <a:rPr kumimoji="1" lang="ja-JP" altLang="en-US" smtClean="0"/>
              <a:t>2023/5/12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2098CE-A30E-47A3-91C8-9C6BAFB2EB27}" type="slidenum">
              <a:rPr kumimoji="1" lang="ja-JP" altLang="en-US" smtClean="0"/>
              <a:t>‹#›</a:t>
            </a:fld>
            <a:endParaRPr kumimoji="1" lang="ja-JP" altLang="en-US"/>
          </a:p>
        </p:txBody>
      </p:sp>
    </p:spTree>
    <p:extLst>
      <p:ext uri="{BB962C8B-B14F-4D97-AF65-F5344CB8AC3E}">
        <p14:creationId xmlns:p14="http://schemas.microsoft.com/office/powerpoint/2010/main" val="625204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80CAAE-1185-4BC0-9D6C-E33DAC703C13}" type="datetimeFigureOut">
              <a:rPr kumimoji="1" lang="ja-JP" altLang="en-US" smtClean="0"/>
              <a:t>2023/5/12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2098CE-A30E-47A3-91C8-9C6BAFB2EB27}" type="slidenum">
              <a:rPr kumimoji="1" lang="ja-JP" altLang="en-US" smtClean="0"/>
              <a:t>‹#›</a:t>
            </a:fld>
            <a:endParaRPr kumimoji="1" lang="ja-JP" altLang="en-US"/>
          </a:p>
        </p:txBody>
      </p:sp>
    </p:spTree>
    <p:extLst>
      <p:ext uri="{BB962C8B-B14F-4D97-AF65-F5344CB8AC3E}">
        <p14:creationId xmlns:p14="http://schemas.microsoft.com/office/powerpoint/2010/main" val="4265007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3480CAAE-1185-4BC0-9D6C-E33DAC703C13}" type="datetimeFigureOut">
              <a:rPr kumimoji="1" lang="ja-JP" altLang="en-US" smtClean="0"/>
              <a:t>2023/5/12</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502098CE-A30E-47A3-91C8-9C6BAFB2EB27}" type="slidenum">
              <a:rPr kumimoji="1" lang="ja-JP" altLang="en-US" smtClean="0"/>
              <a:t>‹#›</a:t>
            </a:fld>
            <a:endParaRPr kumimoji="1" lang="ja-JP" altLang="en-US"/>
          </a:p>
        </p:txBody>
      </p:sp>
    </p:spTree>
    <p:extLst>
      <p:ext uri="{BB962C8B-B14F-4D97-AF65-F5344CB8AC3E}">
        <p14:creationId xmlns:p14="http://schemas.microsoft.com/office/powerpoint/2010/main" val="3290004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226A85-C523-2D98-C718-821CFD0857CA}"/>
              </a:ext>
            </a:extLst>
          </p:cNvPr>
          <p:cNvSpPr>
            <a:spLocks noGrp="1"/>
          </p:cNvSpPr>
          <p:nvPr>
            <p:ph type="ctrTitle"/>
          </p:nvPr>
        </p:nvSpPr>
        <p:spPr>
          <a:xfrm>
            <a:off x="44273" y="612045"/>
            <a:ext cx="6858000" cy="887223"/>
          </a:xfrm>
        </p:spPr>
        <p:txBody>
          <a:bodyPr>
            <a:normAutofit/>
          </a:bodyPr>
          <a:lstStyle/>
          <a:p>
            <a:pPr>
              <a:lnSpc>
                <a:spcPts val="2800"/>
              </a:lnSpc>
            </a:pPr>
            <a:r>
              <a:rPr lang="ja-JP" altLang="ja-JP" sz="2700" spc="3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altLang="en-US" sz="2700" spc="3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価格上昇時代の商いのやり方</a:t>
            </a:r>
            <a:r>
              <a:rPr lang="ja-JP" altLang="ja-JP" sz="2700" spc="3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br>
              <a:rPr lang="ja-JP" altLang="ja-JP" sz="2500" spc="3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br>
            <a:r>
              <a:rPr lang="ja-JP" altLang="ja-JP" sz="20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altLang="en-US" sz="2000" dirty="0">
                <a:latin typeface="BIZ UDPゴシック" panose="020B0400000000000000" pitchFamily="50" charset="-128"/>
                <a:ea typeface="BIZ UDPゴシック" panose="020B0400000000000000" pitchFamily="50" charset="-128"/>
              </a:rPr>
              <a:t>今、この時にお客様から選ばれる為に</a:t>
            </a:r>
            <a:r>
              <a:rPr lang="ja-JP" altLang="ja-JP" sz="20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3" name="字幕 2">
            <a:extLst>
              <a:ext uri="{FF2B5EF4-FFF2-40B4-BE49-F238E27FC236}">
                <a16:creationId xmlns:a16="http://schemas.microsoft.com/office/drawing/2014/main" id="{B92DB4AB-0F87-0C77-88E8-380C7E074D10}"/>
              </a:ext>
            </a:extLst>
          </p:cNvPr>
          <p:cNvSpPr>
            <a:spLocks noGrp="1"/>
          </p:cNvSpPr>
          <p:nvPr>
            <p:ph type="subTitle" idx="1"/>
          </p:nvPr>
        </p:nvSpPr>
        <p:spPr>
          <a:xfrm>
            <a:off x="24398" y="5357104"/>
            <a:ext cx="6761747" cy="1004405"/>
          </a:xfrm>
        </p:spPr>
        <p:txBody>
          <a:bodyPr>
            <a:normAutofit/>
          </a:bodyPr>
          <a:lstStyle/>
          <a:p>
            <a:pPr algn="just">
              <a:lnSpc>
                <a:spcPts val="1800"/>
              </a:lnSpc>
            </a:pPr>
            <a:r>
              <a:rPr lang="ja-JP" altLang="en-US" sz="1500" dirty="0">
                <a:latin typeface="BIZ UDPゴシック" panose="020B0400000000000000" pitchFamily="50" charset="-128"/>
                <a:ea typeface="BIZ UDPゴシック" panose="020B0400000000000000" pitchFamily="50" charset="-128"/>
              </a:rPr>
              <a:t>◆ </a:t>
            </a:r>
            <a:r>
              <a:rPr kumimoji="1" lang="ja-JP" altLang="en-US" sz="1500" dirty="0">
                <a:latin typeface="BIZ UDPゴシック" panose="020B0400000000000000" pitchFamily="50" charset="-128"/>
                <a:ea typeface="BIZ UDPゴシック" panose="020B0400000000000000" pitchFamily="50" charset="-128"/>
              </a:rPr>
              <a:t>日　時 ： 令和</a:t>
            </a:r>
            <a:r>
              <a:rPr kumimoji="1" lang="en-US" altLang="ja-JP" sz="1500" dirty="0">
                <a:latin typeface="BIZ UDPゴシック" panose="020B0400000000000000" pitchFamily="50" charset="-128"/>
                <a:ea typeface="BIZ UDPゴシック" panose="020B0400000000000000" pitchFamily="50" charset="-128"/>
              </a:rPr>
              <a:t>5</a:t>
            </a:r>
            <a:r>
              <a:rPr kumimoji="1" lang="ja-JP" altLang="en-US" sz="1500" dirty="0">
                <a:latin typeface="BIZ UDPゴシック" panose="020B0400000000000000" pitchFamily="50" charset="-128"/>
                <a:ea typeface="BIZ UDPゴシック" panose="020B0400000000000000" pitchFamily="50" charset="-128"/>
              </a:rPr>
              <a:t>年</a:t>
            </a:r>
            <a:r>
              <a:rPr kumimoji="1" lang="en-US" altLang="ja-JP" sz="1500" b="1" dirty="0">
                <a:latin typeface="BIZ UDPゴシック" panose="020B0400000000000000" pitchFamily="50" charset="-128"/>
                <a:ea typeface="BIZ UDPゴシック" panose="020B0400000000000000" pitchFamily="50" charset="-128"/>
              </a:rPr>
              <a:t>6</a:t>
            </a:r>
            <a:r>
              <a:rPr kumimoji="1" lang="ja-JP" altLang="en-US" sz="1500" b="1" dirty="0">
                <a:latin typeface="BIZ UDPゴシック" panose="020B0400000000000000" pitchFamily="50" charset="-128"/>
                <a:ea typeface="BIZ UDPゴシック" panose="020B0400000000000000" pitchFamily="50" charset="-128"/>
              </a:rPr>
              <a:t>月</a:t>
            </a:r>
            <a:r>
              <a:rPr kumimoji="1" lang="en-US" altLang="ja-JP" sz="1500" b="1" dirty="0">
                <a:latin typeface="BIZ UDPゴシック" panose="020B0400000000000000" pitchFamily="50" charset="-128"/>
                <a:ea typeface="BIZ UDPゴシック" panose="020B0400000000000000" pitchFamily="50" charset="-128"/>
              </a:rPr>
              <a:t>9</a:t>
            </a:r>
            <a:r>
              <a:rPr kumimoji="1" lang="ja-JP" altLang="en-US" sz="1500" b="1" dirty="0">
                <a:latin typeface="BIZ UDPゴシック" panose="020B0400000000000000" pitchFamily="50" charset="-128"/>
                <a:ea typeface="BIZ UDPゴシック" panose="020B0400000000000000" pitchFamily="50" charset="-128"/>
              </a:rPr>
              <a:t>日</a:t>
            </a:r>
            <a:r>
              <a:rPr kumimoji="1" lang="en-US" altLang="ja-JP" sz="1500" b="1" dirty="0">
                <a:latin typeface="BIZ UDPゴシック" panose="020B0400000000000000" pitchFamily="50" charset="-128"/>
                <a:ea typeface="BIZ UDPゴシック" panose="020B0400000000000000" pitchFamily="50" charset="-128"/>
              </a:rPr>
              <a:t>(</a:t>
            </a:r>
            <a:r>
              <a:rPr kumimoji="1" lang="ja-JP" altLang="en-US" sz="1500" b="1" dirty="0">
                <a:latin typeface="BIZ UDPゴシック" panose="020B0400000000000000" pitchFamily="50" charset="-128"/>
                <a:ea typeface="BIZ UDPゴシック" panose="020B0400000000000000" pitchFamily="50" charset="-128"/>
              </a:rPr>
              <a:t>金</a:t>
            </a:r>
            <a:r>
              <a:rPr kumimoji="1" lang="en-US" altLang="ja-JP" sz="1500" b="1" dirty="0">
                <a:latin typeface="BIZ UDPゴシック" panose="020B0400000000000000" pitchFamily="50" charset="-128"/>
                <a:ea typeface="BIZ UDPゴシック" panose="020B0400000000000000" pitchFamily="50" charset="-128"/>
              </a:rPr>
              <a:t>)</a:t>
            </a:r>
            <a:r>
              <a:rPr lang="ja-JP" altLang="en-US" sz="1500" dirty="0">
                <a:latin typeface="BIZ UDPゴシック" panose="020B0400000000000000" pitchFamily="50" charset="-128"/>
                <a:ea typeface="BIZ UDPゴシック" panose="020B0400000000000000" pitchFamily="50" charset="-128"/>
              </a:rPr>
              <a:t> </a:t>
            </a:r>
            <a:r>
              <a:rPr kumimoji="1" lang="en-US" altLang="ja-JP" sz="1500" dirty="0">
                <a:latin typeface="BIZ UDPゴシック" panose="020B0400000000000000" pitchFamily="50" charset="-128"/>
                <a:ea typeface="BIZ UDPゴシック" panose="020B0400000000000000" pitchFamily="50" charset="-128"/>
              </a:rPr>
              <a:t>14</a:t>
            </a:r>
            <a:r>
              <a:rPr kumimoji="1" lang="ja-JP" altLang="en-US" sz="1500" dirty="0">
                <a:latin typeface="BIZ UDPゴシック" panose="020B0400000000000000" pitchFamily="50" charset="-128"/>
                <a:ea typeface="BIZ UDPゴシック" panose="020B0400000000000000" pitchFamily="50" charset="-128"/>
              </a:rPr>
              <a:t>時</a:t>
            </a:r>
            <a:r>
              <a:rPr kumimoji="1" lang="en-US" altLang="ja-JP" sz="1500" dirty="0">
                <a:latin typeface="BIZ UDPゴシック" panose="020B0400000000000000" pitchFamily="50" charset="-128"/>
                <a:ea typeface="BIZ UDPゴシック" panose="020B0400000000000000" pitchFamily="50" charset="-128"/>
              </a:rPr>
              <a:t>00</a:t>
            </a:r>
            <a:r>
              <a:rPr kumimoji="1" lang="ja-JP" altLang="en-US" sz="1500" dirty="0">
                <a:latin typeface="BIZ UDPゴシック" panose="020B0400000000000000" pitchFamily="50" charset="-128"/>
                <a:ea typeface="BIZ UDPゴシック" panose="020B0400000000000000" pitchFamily="50" charset="-128"/>
              </a:rPr>
              <a:t>分～</a:t>
            </a:r>
            <a:r>
              <a:rPr kumimoji="1" lang="en-US" altLang="ja-JP" sz="1500" dirty="0">
                <a:latin typeface="BIZ UDPゴシック" panose="020B0400000000000000" pitchFamily="50" charset="-128"/>
                <a:ea typeface="BIZ UDPゴシック" panose="020B0400000000000000" pitchFamily="50" charset="-128"/>
              </a:rPr>
              <a:t>16</a:t>
            </a:r>
            <a:r>
              <a:rPr kumimoji="1" lang="ja-JP" altLang="en-US" sz="1500" dirty="0">
                <a:latin typeface="BIZ UDPゴシック" panose="020B0400000000000000" pitchFamily="50" charset="-128"/>
                <a:ea typeface="BIZ UDPゴシック" panose="020B0400000000000000" pitchFamily="50" charset="-128"/>
              </a:rPr>
              <a:t>時</a:t>
            </a:r>
            <a:r>
              <a:rPr kumimoji="1" lang="en-US" altLang="ja-JP" sz="1500" dirty="0">
                <a:latin typeface="BIZ UDPゴシック" panose="020B0400000000000000" pitchFamily="50" charset="-128"/>
                <a:ea typeface="BIZ UDPゴシック" panose="020B0400000000000000" pitchFamily="50" charset="-128"/>
              </a:rPr>
              <a:t>00</a:t>
            </a:r>
            <a:r>
              <a:rPr kumimoji="1" lang="ja-JP" altLang="en-US" sz="1500" dirty="0">
                <a:latin typeface="BIZ UDPゴシック" panose="020B0400000000000000" pitchFamily="50" charset="-128"/>
                <a:ea typeface="BIZ UDPゴシック" panose="020B0400000000000000" pitchFamily="50" charset="-128"/>
              </a:rPr>
              <a:t>分</a:t>
            </a:r>
            <a:endParaRPr kumimoji="1" lang="en-US" altLang="ja-JP" sz="1500" dirty="0">
              <a:latin typeface="BIZ UDPゴシック" panose="020B0400000000000000" pitchFamily="50" charset="-128"/>
              <a:ea typeface="BIZ UDPゴシック" panose="020B0400000000000000" pitchFamily="50" charset="-128"/>
            </a:endParaRPr>
          </a:p>
          <a:p>
            <a:pPr algn="just">
              <a:lnSpc>
                <a:spcPts val="1800"/>
              </a:lnSpc>
            </a:pPr>
            <a:r>
              <a:rPr kumimoji="1" lang="ja-JP" altLang="en-US" sz="1500" dirty="0">
                <a:latin typeface="BIZ UDPゴシック" panose="020B0400000000000000" pitchFamily="50" charset="-128"/>
                <a:ea typeface="BIZ UDPゴシック" panose="020B0400000000000000" pitchFamily="50" charset="-128"/>
              </a:rPr>
              <a:t>◆ 会　場 ： ジオワールド ビップ</a:t>
            </a:r>
            <a:endParaRPr kumimoji="1" lang="en-US" altLang="ja-JP" sz="1500" dirty="0">
              <a:latin typeface="BIZ UDPゴシック" panose="020B0400000000000000" pitchFamily="50" charset="-128"/>
              <a:ea typeface="BIZ UDPゴシック" panose="020B0400000000000000" pitchFamily="50" charset="-128"/>
            </a:endParaRPr>
          </a:p>
          <a:p>
            <a:pPr algn="just">
              <a:lnSpc>
                <a:spcPts val="1800"/>
              </a:lnSpc>
            </a:pPr>
            <a:r>
              <a:rPr lang="ja-JP" altLang="en-US" sz="1500" dirty="0">
                <a:latin typeface="BIZ UDPゴシック" panose="020B0400000000000000" pitchFamily="50" charset="-128"/>
                <a:ea typeface="BIZ UDPゴシック" panose="020B0400000000000000" pitchFamily="50" charset="-128"/>
              </a:rPr>
              <a:t>◆ 参加費無料　</a:t>
            </a:r>
            <a:r>
              <a:rPr lang="en-US" altLang="ja-JP" sz="1500" dirty="0">
                <a:latin typeface="BIZ UDPゴシック" panose="020B0400000000000000" pitchFamily="50" charset="-128"/>
                <a:ea typeface="BIZ UDPゴシック" panose="020B0400000000000000" pitchFamily="50" charset="-128"/>
              </a:rPr>
              <a:t>1</a:t>
            </a:r>
            <a:r>
              <a:rPr lang="ja-JP" altLang="en-US" sz="1500" dirty="0">
                <a:latin typeface="BIZ UDPゴシック" panose="020B0400000000000000" pitchFamily="50" charset="-128"/>
                <a:ea typeface="BIZ UDPゴシック" panose="020B0400000000000000" pitchFamily="50" charset="-128"/>
              </a:rPr>
              <a:t>社から複数名のご参加をお勧めします（当所会員限定）</a:t>
            </a:r>
            <a:endParaRPr kumimoji="1" lang="ja-JP" altLang="en-US" sz="1500" dirty="0">
              <a:latin typeface="BIZ UDPゴシック" panose="020B0400000000000000" pitchFamily="50" charset="-128"/>
              <a:ea typeface="BIZ UDPゴシック" panose="020B0400000000000000" pitchFamily="50" charset="-128"/>
            </a:endParaRPr>
          </a:p>
        </p:txBody>
      </p:sp>
      <p:sp>
        <p:nvSpPr>
          <p:cNvPr id="4" name="字幕 2">
            <a:extLst>
              <a:ext uri="{FF2B5EF4-FFF2-40B4-BE49-F238E27FC236}">
                <a16:creationId xmlns:a16="http://schemas.microsoft.com/office/drawing/2014/main" id="{A4DD4E80-F84B-88DE-8388-B252277DAB70}"/>
              </a:ext>
            </a:extLst>
          </p:cNvPr>
          <p:cNvSpPr txBox="1">
            <a:spLocks/>
          </p:cNvSpPr>
          <p:nvPr/>
        </p:nvSpPr>
        <p:spPr>
          <a:xfrm>
            <a:off x="0" y="-16202"/>
            <a:ext cx="1917700" cy="3937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just"/>
            <a:r>
              <a:rPr lang="ja-JP" altLang="en-US" sz="1200" dirty="0">
                <a:latin typeface="BIZ UDPゴシック" panose="020B0400000000000000" pitchFamily="50" charset="-128"/>
                <a:ea typeface="BIZ UDPゴシック" panose="020B0400000000000000" pitchFamily="50" charset="-128"/>
              </a:rPr>
              <a:t>三条商工会議所会員各位</a:t>
            </a:r>
            <a:endParaRPr lang="en-US" altLang="ja-JP" sz="1200" dirty="0">
              <a:latin typeface="BIZ UDPゴシック" panose="020B0400000000000000" pitchFamily="50" charset="-128"/>
              <a:ea typeface="BIZ UDPゴシック" panose="020B0400000000000000" pitchFamily="50" charset="-128"/>
            </a:endParaRPr>
          </a:p>
        </p:txBody>
      </p:sp>
      <p:sp>
        <p:nvSpPr>
          <p:cNvPr id="5" name="字幕 2">
            <a:extLst>
              <a:ext uri="{FF2B5EF4-FFF2-40B4-BE49-F238E27FC236}">
                <a16:creationId xmlns:a16="http://schemas.microsoft.com/office/drawing/2014/main" id="{7F65F32F-3DB9-E93B-0784-672C00ADA2A0}"/>
              </a:ext>
            </a:extLst>
          </p:cNvPr>
          <p:cNvSpPr txBox="1">
            <a:spLocks/>
          </p:cNvSpPr>
          <p:nvPr/>
        </p:nvSpPr>
        <p:spPr>
          <a:xfrm>
            <a:off x="5473700" y="190687"/>
            <a:ext cx="1384300" cy="548746"/>
          </a:xfrm>
          <a:prstGeom prst="rect">
            <a:avLst/>
          </a:prstGeom>
        </p:spPr>
        <p:txBody>
          <a:bodyPr vert="horz" lIns="91440" tIns="45720" rIns="91440" bIns="45720" rtlCol="0">
            <a:normAutofit fontScale="92500"/>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just">
              <a:lnSpc>
                <a:spcPts val="1100"/>
              </a:lnSpc>
            </a:pPr>
            <a:r>
              <a:rPr lang="ja-JP" altLang="en-US" sz="1200" dirty="0">
                <a:latin typeface="BIZ UDPゴシック" panose="020B0400000000000000" pitchFamily="50" charset="-128"/>
                <a:ea typeface="BIZ UDPゴシック" panose="020B0400000000000000" pitchFamily="50" charset="-128"/>
              </a:rPr>
              <a:t>三  商  発  </a:t>
            </a:r>
            <a:r>
              <a:rPr lang="en-US" altLang="ja-JP" sz="1200" dirty="0">
                <a:latin typeface="BIZ UDPゴシック" panose="020B0400000000000000" pitchFamily="50" charset="-128"/>
                <a:ea typeface="BIZ UDPゴシック" panose="020B0400000000000000" pitchFamily="50" charset="-128"/>
              </a:rPr>
              <a:t>31 </a:t>
            </a:r>
            <a:r>
              <a:rPr lang="ja-JP" altLang="en-US" sz="1200" dirty="0">
                <a:latin typeface="BIZ UDPゴシック" panose="020B0400000000000000" pitchFamily="50" charset="-128"/>
                <a:ea typeface="BIZ UDPゴシック" panose="020B0400000000000000" pitchFamily="50" charset="-128"/>
              </a:rPr>
              <a:t>号</a:t>
            </a:r>
            <a:endParaRPr lang="en-US" altLang="ja-JP" sz="1200" dirty="0">
              <a:latin typeface="BIZ UDPゴシック" panose="020B0400000000000000" pitchFamily="50" charset="-128"/>
              <a:ea typeface="BIZ UDPゴシック" panose="020B0400000000000000" pitchFamily="50" charset="-128"/>
            </a:endParaRPr>
          </a:p>
          <a:p>
            <a:pPr algn="just">
              <a:lnSpc>
                <a:spcPts val="1100"/>
              </a:lnSpc>
            </a:pPr>
            <a:r>
              <a:rPr lang="ja-JP" altLang="en-US" sz="1200" dirty="0">
                <a:latin typeface="BIZ UDPゴシック" panose="020B0400000000000000" pitchFamily="50" charset="-128"/>
                <a:ea typeface="BIZ UDPゴシック" panose="020B0400000000000000" pitchFamily="50" charset="-128"/>
              </a:rPr>
              <a:t>令和</a:t>
            </a:r>
            <a:r>
              <a:rPr lang="en-US" altLang="ja-JP" sz="1200" dirty="0">
                <a:latin typeface="BIZ UDPゴシック" panose="020B0400000000000000" pitchFamily="50" charset="-128"/>
                <a:ea typeface="BIZ UDPゴシック" panose="020B0400000000000000" pitchFamily="50" charset="-128"/>
              </a:rPr>
              <a:t>5</a:t>
            </a:r>
            <a:r>
              <a:rPr lang="ja-JP" altLang="en-US" sz="1200" dirty="0">
                <a:latin typeface="BIZ UDPゴシック" panose="020B0400000000000000" pitchFamily="50" charset="-128"/>
                <a:ea typeface="BIZ UDPゴシック" panose="020B0400000000000000" pitchFamily="50" charset="-128"/>
              </a:rPr>
              <a:t>年</a:t>
            </a:r>
            <a:r>
              <a:rPr lang="en-US" altLang="ja-JP" sz="1200" dirty="0">
                <a:latin typeface="BIZ UDPゴシック" panose="020B0400000000000000" pitchFamily="50" charset="-128"/>
                <a:ea typeface="BIZ UDPゴシック" panose="020B0400000000000000" pitchFamily="50" charset="-128"/>
              </a:rPr>
              <a:t>5</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12</a:t>
            </a:r>
            <a:r>
              <a:rPr lang="ja-JP" altLang="en-US" sz="1200" dirty="0">
                <a:latin typeface="BIZ UDPゴシック" panose="020B0400000000000000" pitchFamily="50" charset="-128"/>
                <a:ea typeface="BIZ UDPゴシック" panose="020B0400000000000000" pitchFamily="50" charset="-128"/>
              </a:rPr>
              <a:t>日</a:t>
            </a:r>
            <a:endParaRPr lang="en-US" altLang="ja-JP" sz="1200" dirty="0">
              <a:latin typeface="BIZ UDPゴシック" panose="020B0400000000000000" pitchFamily="50" charset="-128"/>
              <a:ea typeface="BIZ UDPゴシック" panose="020B0400000000000000" pitchFamily="50" charset="-128"/>
            </a:endParaRPr>
          </a:p>
        </p:txBody>
      </p:sp>
      <p:sp>
        <p:nvSpPr>
          <p:cNvPr id="7" name="字幕 2">
            <a:extLst>
              <a:ext uri="{FF2B5EF4-FFF2-40B4-BE49-F238E27FC236}">
                <a16:creationId xmlns:a16="http://schemas.microsoft.com/office/drawing/2014/main" id="{156DCDF0-7B3D-86E8-AF45-576B6F34115A}"/>
              </a:ext>
            </a:extLst>
          </p:cNvPr>
          <p:cNvSpPr txBox="1">
            <a:spLocks/>
          </p:cNvSpPr>
          <p:nvPr/>
        </p:nvSpPr>
        <p:spPr>
          <a:xfrm>
            <a:off x="2071907" y="1750883"/>
            <a:ext cx="4564648" cy="2145626"/>
          </a:xfrm>
          <a:prstGeom prst="rect">
            <a:avLst/>
          </a:prstGeom>
          <a:ln>
            <a:noFill/>
          </a:ln>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ts val="1700"/>
              </a:lnSpc>
            </a:pPr>
            <a:r>
              <a:rPr lang="ja-JP" altLang="en-US" sz="1200" dirty="0">
                <a:latin typeface="BIZ UDPゴシック" panose="020B0400000000000000" pitchFamily="50" charset="-128"/>
                <a:ea typeface="BIZ UDPゴシック" panose="020B0400000000000000" pitchFamily="50" charset="-128"/>
              </a:rPr>
              <a:t>今起こっている物価高は決して、一過性の物価上昇や価格高騰ではありません。今後は物価が常に上がっていく時代がやってきます。今ほど急激ではないかもしれませんが、徐々に価格が上がっていくことが当たり前となり、少なくともこの</a:t>
            </a:r>
            <a:r>
              <a:rPr lang="en-US" altLang="ja-JP" sz="1200" dirty="0">
                <a:latin typeface="BIZ UDPゴシック" panose="020B0400000000000000" pitchFamily="50" charset="-128"/>
                <a:ea typeface="BIZ UDPゴシック" panose="020B0400000000000000" pitchFamily="50" charset="-128"/>
              </a:rPr>
              <a:t>30</a:t>
            </a:r>
            <a:r>
              <a:rPr lang="ja-JP" altLang="en-US" sz="1200" dirty="0">
                <a:latin typeface="BIZ UDPゴシック" panose="020B0400000000000000" pitchFamily="50" charset="-128"/>
                <a:ea typeface="BIZ UDPゴシック" panose="020B0400000000000000" pitchFamily="50" charset="-128"/>
              </a:rPr>
              <a:t>年間のように、物価がほとんど変わらなかった時代はもはや過去のものとなります。</a:t>
            </a:r>
          </a:p>
          <a:p>
            <a:pPr algn="l">
              <a:lnSpc>
                <a:spcPts val="1700"/>
              </a:lnSpc>
            </a:pPr>
            <a:r>
              <a:rPr lang="ja-JP" altLang="en-US" sz="1200" dirty="0">
                <a:latin typeface="BIZ UDPゴシック" panose="020B0400000000000000" pitchFamily="50" charset="-128"/>
                <a:ea typeface="BIZ UDPゴシック" panose="020B0400000000000000" pitchFamily="50" charset="-128"/>
              </a:rPr>
              <a:t>物価高に苦しむ店・会社と、むしろ売上を伸ばす店・会社。その決定的な違いとは何でしょうか？豊富な事例をもとに、今、この時代に選ばれる為の、「価格上昇時代」の商いのやり方をお話しします。</a:t>
            </a:r>
          </a:p>
        </p:txBody>
      </p:sp>
      <p:sp>
        <p:nvSpPr>
          <p:cNvPr id="8" name="字幕 2">
            <a:extLst>
              <a:ext uri="{FF2B5EF4-FFF2-40B4-BE49-F238E27FC236}">
                <a16:creationId xmlns:a16="http://schemas.microsoft.com/office/drawing/2014/main" id="{84DE38DC-2528-B3E1-3337-797FCBB6EA4D}"/>
              </a:ext>
            </a:extLst>
          </p:cNvPr>
          <p:cNvSpPr txBox="1">
            <a:spLocks/>
          </p:cNvSpPr>
          <p:nvPr/>
        </p:nvSpPr>
        <p:spPr>
          <a:xfrm>
            <a:off x="47819" y="6359921"/>
            <a:ext cx="4234781" cy="425434"/>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just"/>
            <a:r>
              <a:rPr lang="ja-JP" altLang="en-US" sz="1200" dirty="0">
                <a:latin typeface="BIZ UDPゴシック" panose="020B0400000000000000" pitchFamily="50" charset="-128"/>
                <a:ea typeface="BIZ UDPゴシック" panose="020B0400000000000000" pitchFamily="50" charset="-128"/>
              </a:rPr>
              <a:t>◆メール、</a:t>
            </a:r>
            <a:r>
              <a:rPr lang="en-US" altLang="ja-JP" sz="1200" dirty="0">
                <a:latin typeface="BIZ UDPゴシック" panose="020B0400000000000000" pitchFamily="50" charset="-128"/>
                <a:ea typeface="BIZ UDPゴシック" panose="020B0400000000000000" pitchFamily="50" charset="-128"/>
              </a:rPr>
              <a:t>FAX</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QR</a:t>
            </a:r>
            <a:r>
              <a:rPr lang="ja-JP" altLang="en-US" sz="1200" dirty="0">
                <a:latin typeface="BIZ UDPゴシック" panose="020B0400000000000000" pitchFamily="50" charset="-128"/>
                <a:ea typeface="BIZ UDPゴシック" panose="020B0400000000000000" pitchFamily="50" charset="-128"/>
              </a:rPr>
              <a:t>コードの何れかでお申込みください</a:t>
            </a:r>
            <a:endParaRPr lang="en-US" altLang="ja-JP" sz="1200" dirty="0">
              <a:latin typeface="BIZ UDPゴシック" panose="020B0400000000000000" pitchFamily="50" charset="-128"/>
              <a:ea typeface="BIZ UDPゴシック" panose="020B0400000000000000" pitchFamily="50" charset="-128"/>
            </a:endParaRPr>
          </a:p>
          <a:p>
            <a:pPr algn="just"/>
            <a:endParaRPr lang="en-US" altLang="ja-JP" sz="16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F0792C4C-AA3D-EB81-B348-16223A905707}"/>
              </a:ext>
            </a:extLst>
          </p:cNvPr>
          <p:cNvSpPr txBox="1"/>
          <p:nvPr/>
        </p:nvSpPr>
        <p:spPr>
          <a:xfrm>
            <a:off x="252188" y="6628386"/>
            <a:ext cx="3826042" cy="895373"/>
          </a:xfrm>
          <a:prstGeom prst="rect">
            <a:avLst/>
          </a:prstGeom>
          <a:noFill/>
        </p:spPr>
        <p:txBody>
          <a:bodyPr wrap="square">
            <a:spAutoFit/>
          </a:bodyPr>
          <a:lstStyle/>
          <a:p>
            <a:pPr>
              <a:lnSpc>
                <a:spcPct val="150000"/>
              </a:lnSpc>
            </a:pPr>
            <a:r>
              <a:rPr lang="ja-JP" altLang="en-US" sz="1200" dirty="0">
                <a:latin typeface="BIZ UDPゴシック" panose="020B0400000000000000" pitchFamily="50" charset="-128"/>
                <a:ea typeface="BIZ UDPゴシック" panose="020B0400000000000000" pitchFamily="50" charset="-128"/>
              </a:rPr>
              <a:t>➡ メール　</a:t>
            </a:r>
            <a:r>
              <a:rPr lang="en-US" altLang="ja-JP" sz="1200" dirty="0">
                <a:latin typeface="BIZ UDPゴシック" panose="020B0400000000000000" pitchFamily="50" charset="-128"/>
                <a:ea typeface="BIZ UDPゴシック" panose="020B0400000000000000" pitchFamily="50" charset="-128"/>
              </a:rPr>
              <a:t>shinko@sanjo-cci.or.jp </a:t>
            </a:r>
          </a:p>
          <a:p>
            <a:pPr>
              <a:lnSpc>
                <a:spcPct val="150000"/>
              </a:lnSpc>
            </a:pP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FAX</a:t>
            </a: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0256-32-1310</a:t>
            </a:r>
            <a:r>
              <a:rPr lang="ja-JP" altLang="en-US" sz="12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a:p>
            <a:pPr>
              <a:lnSpc>
                <a:spcPct val="150000"/>
              </a:lnSpc>
            </a:pPr>
            <a:r>
              <a:rPr lang="ja-JP" altLang="en-US" sz="1200" dirty="0">
                <a:latin typeface="BIZ UDPゴシック" panose="020B0400000000000000" pitchFamily="50" charset="-128"/>
                <a:ea typeface="BIZ UDPゴシック" panose="020B0400000000000000" pitchFamily="50" charset="-128"/>
              </a:rPr>
              <a:t>　　  </a:t>
            </a:r>
            <a:r>
              <a:rPr lang="ja-JP" altLang="en-US" sz="1300" b="1" u="sng" dirty="0">
                <a:latin typeface="BIZ UDPゴシック" panose="020B0400000000000000" pitchFamily="50" charset="-128"/>
                <a:ea typeface="BIZ UDPゴシック" panose="020B0400000000000000" pitchFamily="50" charset="-128"/>
              </a:rPr>
              <a:t>申込締切　</a:t>
            </a:r>
            <a:r>
              <a:rPr lang="en-US" altLang="ja-JP" sz="1300" b="1" u="sng" dirty="0">
                <a:latin typeface="BIZ UDPゴシック" panose="020B0400000000000000" pitchFamily="50" charset="-128"/>
                <a:ea typeface="BIZ UDPゴシック" panose="020B0400000000000000" pitchFamily="50" charset="-128"/>
              </a:rPr>
              <a:t>5/31(</a:t>
            </a:r>
            <a:r>
              <a:rPr lang="ja-JP" altLang="en-US" sz="1300" b="1" u="sng" dirty="0">
                <a:latin typeface="BIZ UDPゴシック" panose="020B0400000000000000" pitchFamily="50" charset="-128"/>
                <a:ea typeface="BIZ UDPゴシック" panose="020B0400000000000000" pitchFamily="50" charset="-128"/>
              </a:rPr>
              <a:t>水</a:t>
            </a:r>
            <a:r>
              <a:rPr lang="en-US" altLang="ja-JP" sz="1200" b="1" u="sng" dirty="0">
                <a:latin typeface="BIZ UDPゴシック" panose="020B0400000000000000" pitchFamily="50" charset="-128"/>
                <a:ea typeface="BIZ UDPゴシック" panose="020B0400000000000000" pitchFamily="50" charset="-128"/>
              </a:rPr>
              <a:t>)</a:t>
            </a:r>
          </a:p>
        </p:txBody>
      </p:sp>
      <p:sp>
        <p:nvSpPr>
          <p:cNvPr id="13" name="テキスト ボックス 12">
            <a:extLst>
              <a:ext uri="{FF2B5EF4-FFF2-40B4-BE49-F238E27FC236}">
                <a16:creationId xmlns:a16="http://schemas.microsoft.com/office/drawing/2014/main" id="{4A803CF6-560D-8E97-3AF5-6193D75A2258}"/>
              </a:ext>
            </a:extLst>
          </p:cNvPr>
          <p:cNvSpPr txBox="1"/>
          <p:nvPr/>
        </p:nvSpPr>
        <p:spPr>
          <a:xfrm>
            <a:off x="4822814" y="6816597"/>
            <a:ext cx="2159000" cy="714042"/>
          </a:xfrm>
          <a:prstGeom prst="rect">
            <a:avLst/>
          </a:prstGeom>
          <a:noFill/>
        </p:spPr>
        <p:txBody>
          <a:bodyPr wrap="square">
            <a:spAutoFit/>
          </a:bodyPr>
          <a:lstStyle/>
          <a:p>
            <a:pPr>
              <a:lnSpc>
                <a:spcPts val="1700"/>
              </a:lnSpc>
            </a:pPr>
            <a:r>
              <a:rPr lang="ja-JP" altLang="en-US" sz="1200" dirty="0">
                <a:latin typeface="BIZ UDPゴシック" panose="020B0400000000000000" pitchFamily="50" charset="-128"/>
                <a:ea typeface="BIZ UDPゴシック" panose="020B0400000000000000" pitchFamily="50" charset="-128"/>
              </a:rPr>
              <a:t>お問合せ先</a:t>
            </a:r>
            <a:endParaRPr lang="en-US" altLang="ja-JP" sz="1200" dirty="0">
              <a:latin typeface="BIZ UDPゴシック" panose="020B0400000000000000" pitchFamily="50" charset="-128"/>
              <a:ea typeface="BIZ UDPゴシック" panose="020B0400000000000000" pitchFamily="50" charset="-128"/>
            </a:endParaRPr>
          </a:p>
          <a:p>
            <a:pPr>
              <a:lnSpc>
                <a:spcPts val="1700"/>
              </a:lnSpc>
            </a:pPr>
            <a:r>
              <a:rPr lang="ja-JP" altLang="en-US" sz="1200" dirty="0">
                <a:latin typeface="BIZ UDPゴシック" panose="020B0400000000000000" pitchFamily="50" charset="-128"/>
                <a:ea typeface="BIZ UDPゴシック" panose="020B0400000000000000" pitchFamily="50" charset="-128"/>
              </a:rPr>
              <a:t>三条商工会議所 企業支援課</a:t>
            </a:r>
            <a:endParaRPr lang="en-US" altLang="ja-JP" sz="1200" dirty="0">
              <a:latin typeface="BIZ UDPゴシック" panose="020B0400000000000000" pitchFamily="50" charset="-128"/>
              <a:ea typeface="BIZ UDPゴシック" panose="020B0400000000000000" pitchFamily="50" charset="-128"/>
            </a:endParaRPr>
          </a:p>
          <a:p>
            <a:pPr>
              <a:lnSpc>
                <a:spcPts val="1700"/>
              </a:lnSpc>
            </a:pPr>
            <a:r>
              <a:rPr lang="en-US" altLang="ja-JP" sz="1200" dirty="0">
                <a:latin typeface="BIZ UDPゴシック" panose="020B0400000000000000" pitchFamily="50" charset="-128"/>
                <a:ea typeface="BIZ UDPゴシック" panose="020B0400000000000000" pitchFamily="50" charset="-128"/>
              </a:rPr>
              <a:t>TEL 0256-32-1311</a:t>
            </a:r>
          </a:p>
        </p:txBody>
      </p:sp>
      <p:sp>
        <p:nvSpPr>
          <p:cNvPr id="14" name="字幕 2">
            <a:extLst>
              <a:ext uri="{FF2B5EF4-FFF2-40B4-BE49-F238E27FC236}">
                <a16:creationId xmlns:a16="http://schemas.microsoft.com/office/drawing/2014/main" id="{B760FD89-26FC-2C5D-D957-F5F3AB6475BF}"/>
              </a:ext>
            </a:extLst>
          </p:cNvPr>
          <p:cNvSpPr txBox="1">
            <a:spLocks/>
          </p:cNvSpPr>
          <p:nvPr/>
        </p:nvSpPr>
        <p:spPr>
          <a:xfrm>
            <a:off x="0" y="274310"/>
            <a:ext cx="3041650" cy="425434"/>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just">
              <a:lnSpc>
                <a:spcPts val="600"/>
              </a:lnSpc>
            </a:pPr>
            <a:r>
              <a:rPr lang="ja-JP" altLang="en-US" sz="900" dirty="0">
                <a:latin typeface="BIZ UDPゴシック" panose="020B0400000000000000" pitchFamily="50" charset="-128"/>
                <a:ea typeface="BIZ UDPゴシック" panose="020B0400000000000000" pitchFamily="50" charset="-128"/>
              </a:rPr>
              <a:t>三条市産業振興補助金活用事業</a:t>
            </a:r>
            <a:endParaRPr lang="en-US" altLang="ja-JP" sz="900" dirty="0">
              <a:latin typeface="BIZ UDPゴシック" panose="020B0400000000000000" pitchFamily="50" charset="-128"/>
              <a:ea typeface="BIZ UDPゴシック" panose="020B0400000000000000" pitchFamily="50" charset="-128"/>
            </a:endParaRPr>
          </a:p>
          <a:p>
            <a:pPr algn="just">
              <a:lnSpc>
                <a:spcPts val="600"/>
              </a:lnSpc>
            </a:pPr>
            <a:r>
              <a:rPr lang="ja-JP" altLang="en-US" sz="900" dirty="0">
                <a:latin typeface="BIZ UDPゴシック" panose="020B0400000000000000" pitchFamily="50" charset="-128"/>
                <a:ea typeface="BIZ UDPゴシック" panose="020B0400000000000000" pitchFamily="50" charset="-128"/>
              </a:rPr>
              <a:t>三条商工会議所商業部会マーケティングセミナー</a:t>
            </a:r>
          </a:p>
        </p:txBody>
      </p:sp>
      <p:pic>
        <p:nvPicPr>
          <p:cNvPr id="16" name="図 15" descr="QR コード&#10;&#10;自動的に生成された説明">
            <a:extLst>
              <a:ext uri="{FF2B5EF4-FFF2-40B4-BE49-F238E27FC236}">
                <a16:creationId xmlns:a16="http://schemas.microsoft.com/office/drawing/2014/main" id="{76E1826F-3098-CA30-EBE1-9CC471E56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4061" y="6578432"/>
            <a:ext cx="933886" cy="957910"/>
          </a:xfrm>
          <a:prstGeom prst="rect">
            <a:avLst/>
          </a:prstGeom>
        </p:spPr>
      </p:pic>
      <p:cxnSp>
        <p:nvCxnSpPr>
          <p:cNvPr id="18" name="直線コネクタ 17">
            <a:extLst>
              <a:ext uri="{FF2B5EF4-FFF2-40B4-BE49-F238E27FC236}">
                <a16:creationId xmlns:a16="http://schemas.microsoft.com/office/drawing/2014/main" id="{6E362E45-4E38-D393-1D02-5721FD35EA0D}"/>
              </a:ext>
            </a:extLst>
          </p:cNvPr>
          <p:cNvCxnSpPr/>
          <p:nvPr/>
        </p:nvCxnSpPr>
        <p:spPr>
          <a:xfrm>
            <a:off x="6530" y="7589158"/>
            <a:ext cx="68326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字幕 2">
            <a:extLst>
              <a:ext uri="{FF2B5EF4-FFF2-40B4-BE49-F238E27FC236}">
                <a16:creationId xmlns:a16="http://schemas.microsoft.com/office/drawing/2014/main" id="{1ABAC6DD-38F1-E44A-3CD4-883622BB42C0}"/>
              </a:ext>
            </a:extLst>
          </p:cNvPr>
          <p:cNvSpPr txBox="1">
            <a:spLocks/>
          </p:cNvSpPr>
          <p:nvPr/>
        </p:nvSpPr>
        <p:spPr>
          <a:xfrm>
            <a:off x="90267" y="3889692"/>
            <a:ext cx="6665125" cy="1398029"/>
          </a:xfrm>
          <a:prstGeom prst="rect">
            <a:avLst/>
          </a:prstGeom>
          <a:ln>
            <a:solidFill>
              <a:schemeClr val="accent1"/>
            </a:solidFill>
          </a:ln>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marL="0" marR="0" lvl="0" indent="0" algn="just"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講師：オラクルひと・しくみ研究所代表 </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博士</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情報学</a:t>
            </a:r>
            <a:r>
              <a:rPr kumimoji="0"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小阪 裕司 </a:t>
            </a: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氏</a:t>
            </a:r>
            <a:endParaRPr lang="en-US" altLang="ja-JP" sz="1000" dirty="0">
              <a:effectLst/>
              <a:latin typeface="ＤＦＰ華康ゴシック体W3" panose="020B0300000000000000" pitchFamily="50" charset="-128"/>
              <a:ea typeface="ＤＦＰ華康ゴシック体W3" panose="020B0300000000000000" pitchFamily="50" charset="-128"/>
              <a:cs typeface="Times New Roman" panose="02020603050405020304" pitchFamily="18" charset="0"/>
            </a:endParaRPr>
          </a:p>
          <a:p>
            <a:pPr algn="just">
              <a:lnSpc>
                <a:spcPts val="1400"/>
              </a:lnSpc>
              <a:spcBef>
                <a:spcPts val="0"/>
              </a:spcBef>
            </a:pPr>
            <a:r>
              <a:rPr lang="ja-JP" altLang="en-US" sz="1050" dirty="0">
                <a:effectLst/>
                <a:latin typeface="ＤＦＰ華康ゴシック体W3" panose="020B0300000000000000" pitchFamily="50" charset="-128"/>
                <a:ea typeface="ＤＦＰ華康ゴシック体W3" panose="020B0300000000000000" pitchFamily="50" charset="-128"/>
                <a:cs typeface="Times New Roman" panose="02020603050405020304" pitchFamily="18" charset="0"/>
              </a:rPr>
              <a:t>講師プロフィール：</a:t>
            </a:r>
            <a:r>
              <a:rPr lang="en-US" altLang="ja-JP" sz="1050" dirty="0">
                <a:effectLst/>
                <a:latin typeface="ＤＦＰ華康ゴシック体W3" panose="020B0300000000000000" pitchFamily="50" charset="-128"/>
                <a:ea typeface="ＤＦＰ華康ゴシック体W3" panose="020B0300000000000000" pitchFamily="50" charset="-128"/>
                <a:cs typeface="Times New Roman" panose="02020603050405020304" pitchFamily="18" charset="0"/>
              </a:rPr>
              <a:t>1992</a:t>
            </a:r>
            <a:r>
              <a:rPr lang="ja-JP" altLang="ja-JP" sz="1050" dirty="0">
                <a:effectLst/>
                <a:latin typeface="ＤＦＰ華康ゴシック体W3" panose="020B0300000000000000" pitchFamily="50" charset="-128"/>
                <a:ea typeface="ＤＦＰ華康ゴシック体W3" panose="020B0300000000000000" pitchFamily="50" charset="-128"/>
                <a:cs typeface="Times New Roman" panose="02020603050405020304" pitchFamily="18" charset="0"/>
              </a:rPr>
              <a:t>年「オラクルひと・しくみ研究所」設立。人の「感性」と「行動」を軸にした独自のビジネス理論と実践手法を研究・開発し、</a:t>
            </a:r>
            <a:r>
              <a:rPr lang="en-US" altLang="ja-JP" sz="1050" dirty="0">
                <a:effectLst/>
                <a:latin typeface="ＤＦＰ華康ゴシック体W3" panose="020B0300000000000000" pitchFamily="50" charset="-128"/>
                <a:ea typeface="ＤＦＰ華康ゴシック体W3" panose="020B0300000000000000" pitchFamily="50" charset="-128"/>
                <a:cs typeface="Times New Roman" panose="02020603050405020304" pitchFamily="18" charset="0"/>
              </a:rPr>
              <a:t>2000</a:t>
            </a:r>
            <a:r>
              <a:rPr lang="ja-JP" altLang="ja-JP" sz="1050" dirty="0">
                <a:effectLst/>
                <a:latin typeface="ＤＦＰ華康ゴシック体W3" panose="020B0300000000000000" pitchFamily="50" charset="-128"/>
                <a:ea typeface="ＤＦＰ華康ゴシック体W3" panose="020B0300000000000000" pitchFamily="50" charset="-128"/>
                <a:cs typeface="Times New Roman" panose="02020603050405020304" pitchFamily="18" charset="0"/>
              </a:rPr>
              <a:t>年からその実践企業の会「ワクワク系マーケティング実践会」主宰。現在全都道府県および海外から約</a:t>
            </a:r>
            <a:r>
              <a:rPr lang="en-US" altLang="ja-JP" sz="1050" dirty="0">
                <a:effectLst/>
                <a:latin typeface="ＤＦＰ華康ゴシック体W3" panose="020B0300000000000000" pitchFamily="50" charset="-128"/>
                <a:ea typeface="ＤＦＰ華康ゴシック体W3" panose="020B0300000000000000" pitchFamily="50" charset="-128"/>
                <a:cs typeface="Times New Roman" panose="02020603050405020304" pitchFamily="18" charset="0"/>
              </a:rPr>
              <a:t>1500</a:t>
            </a:r>
            <a:r>
              <a:rPr lang="ja-JP" altLang="ja-JP" sz="1050" dirty="0">
                <a:effectLst/>
                <a:latin typeface="ＤＦＰ華康ゴシック体W3" panose="020B0300000000000000" pitchFamily="50" charset="-128"/>
                <a:ea typeface="ＤＦＰ華康ゴシック体W3" panose="020B0300000000000000" pitchFamily="50" charset="-128"/>
                <a:cs typeface="Times New Roman" panose="02020603050405020304" pitchFamily="18" charset="0"/>
              </a:rPr>
              <a:t>社が参加。</a:t>
            </a:r>
            <a:r>
              <a:rPr lang="en-US" altLang="ja-JP" sz="1050" dirty="0">
                <a:effectLst/>
                <a:latin typeface="ＤＦＰ華康ゴシック体W3" panose="020B0300000000000000" pitchFamily="50" charset="-128"/>
                <a:ea typeface="ＤＦＰ華康ゴシック体W3" panose="020B0300000000000000" pitchFamily="50" charset="-128"/>
                <a:cs typeface="Times New Roman" panose="02020603050405020304" pitchFamily="18" charset="0"/>
              </a:rPr>
              <a:t>20</a:t>
            </a:r>
            <a:r>
              <a:rPr lang="ja-JP" altLang="ja-JP" sz="1050" dirty="0">
                <a:effectLst/>
                <a:latin typeface="ＤＦＰ華康ゴシック体W3" panose="020B0300000000000000" pitchFamily="50" charset="-128"/>
                <a:ea typeface="ＤＦＰ華康ゴシック体W3" panose="020B0300000000000000" pitchFamily="50" charset="-128"/>
                <a:cs typeface="Times New Roman" panose="02020603050405020304" pitchFamily="18" charset="0"/>
              </a:rPr>
              <a:t>余年に渡る活動で１万数千件を超える成果実例を生み出している。九州大学招へい講師・感性工学会理事を務めるほか、</a:t>
            </a:r>
            <a:r>
              <a:rPr lang="en-US" altLang="ja-JP" sz="1050" dirty="0">
                <a:effectLst/>
                <a:latin typeface="ＤＦＰ華康ゴシック体W3" panose="020B0300000000000000" pitchFamily="50" charset="-128"/>
                <a:ea typeface="ＤＦＰ華康ゴシック体W3" panose="020B0300000000000000" pitchFamily="50" charset="-128"/>
                <a:cs typeface="Times New Roman" panose="02020603050405020304" pitchFamily="18" charset="0"/>
              </a:rPr>
              <a:t>2011</a:t>
            </a:r>
            <a:r>
              <a:rPr lang="ja-JP" altLang="ja-JP" sz="1050" dirty="0">
                <a:effectLst/>
                <a:latin typeface="ＤＦＰ華康ゴシック体W3" panose="020B0300000000000000" pitchFamily="50" charset="-128"/>
                <a:ea typeface="ＤＦＰ華康ゴシック体W3" panose="020B0300000000000000" pitchFamily="50" charset="-128"/>
                <a:cs typeface="Times New Roman" panose="02020603050405020304" pitchFamily="18" charset="0"/>
              </a:rPr>
              <a:t>年には、情報学の博士号を取得。学術研究と現場実践を合わせ持った独自の活動は、多方面から高い評価を得ている。著書は、『「価格上昇」時代のマーケティング』（</a:t>
            </a:r>
            <a:r>
              <a:rPr lang="en-US" altLang="ja-JP" sz="1050" dirty="0">
                <a:effectLst/>
                <a:latin typeface="ＤＦＰ華康ゴシック体W3" panose="020B0300000000000000" pitchFamily="50" charset="-128"/>
                <a:ea typeface="ＤＦＰ華康ゴシック体W3" panose="020B0300000000000000" pitchFamily="50" charset="-128"/>
                <a:cs typeface="Times New Roman" panose="02020603050405020304" pitchFamily="18" charset="0"/>
              </a:rPr>
              <a:t>PHP</a:t>
            </a:r>
            <a:r>
              <a:rPr lang="ja-JP" altLang="ja-JP" sz="1050" dirty="0">
                <a:effectLst/>
                <a:latin typeface="ＤＦＰ華康ゴシック体W3" panose="020B0300000000000000" pitchFamily="50" charset="-128"/>
                <a:ea typeface="ＤＦＰ華康ゴシック体W3" panose="020B0300000000000000" pitchFamily="50" charset="-128"/>
                <a:cs typeface="Times New Roman" panose="02020603050405020304" pitchFamily="18" charset="0"/>
              </a:rPr>
              <a:t>ビジネス新書）をはじめ、新書・文庫化・海外出版を含め計</a:t>
            </a:r>
            <a:r>
              <a:rPr lang="en-US" altLang="ja-JP" sz="1050" dirty="0">
                <a:effectLst/>
                <a:latin typeface="ＤＦＰ華康ゴシック体W3" panose="020B0300000000000000" pitchFamily="50" charset="-128"/>
                <a:ea typeface="ＤＦＰ華康ゴシック体W3" panose="020B0300000000000000" pitchFamily="50" charset="-128"/>
                <a:cs typeface="Times New Roman" panose="02020603050405020304" pitchFamily="18" charset="0"/>
              </a:rPr>
              <a:t>43</a:t>
            </a:r>
            <a:r>
              <a:rPr lang="ja-JP" altLang="ja-JP" sz="1050" dirty="0">
                <a:effectLst/>
                <a:latin typeface="ＤＦＰ華康ゴシック体W3" panose="020B0300000000000000" pitchFamily="50" charset="-128"/>
                <a:ea typeface="ＤＦＰ華康ゴシック体W3" panose="020B0300000000000000" pitchFamily="50" charset="-128"/>
                <a:cs typeface="Times New Roman" panose="02020603050405020304" pitchFamily="18" charset="0"/>
              </a:rPr>
              <a:t>冊。</a:t>
            </a:r>
            <a:endParaRPr lang="ja-JP" altLang="en-US" sz="1050" dirty="0">
              <a:latin typeface="ＤＦＰ華康ゴシック体W3" panose="020B0300000000000000" pitchFamily="50" charset="-128"/>
              <a:ea typeface="ＤＦＰ華康ゴシック体W3" panose="020B0300000000000000" pitchFamily="50" charset="-128"/>
            </a:endParaRPr>
          </a:p>
        </p:txBody>
      </p:sp>
      <p:pic>
        <p:nvPicPr>
          <p:cNvPr id="17" name="図 16" descr="スーツを着ている男はスマイルしている&#10;&#10;自動的に生成された説明">
            <a:extLst>
              <a:ext uri="{FF2B5EF4-FFF2-40B4-BE49-F238E27FC236}">
                <a16:creationId xmlns:a16="http://schemas.microsoft.com/office/drawing/2014/main" id="{57ACA31C-572A-E076-7012-E6860D55A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88" y="1675885"/>
            <a:ext cx="1819719" cy="2151342"/>
          </a:xfrm>
          <a:prstGeom prst="rect">
            <a:avLst/>
          </a:prstGeom>
        </p:spPr>
      </p:pic>
      <p:graphicFrame>
        <p:nvGraphicFramePr>
          <p:cNvPr id="10" name="表 14">
            <a:extLst>
              <a:ext uri="{FF2B5EF4-FFF2-40B4-BE49-F238E27FC236}">
                <a16:creationId xmlns:a16="http://schemas.microsoft.com/office/drawing/2014/main" id="{1FF1CE3C-35F2-5F45-51CC-B34914EFE839}"/>
              </a:ext>
            </a:extLst>
          </p:cNvPr>
          <p:cNvGraphicFramePr>
            <a:graphicFrameLocks noGrp="1"/>
          </p:cNvGraphicFramePr>
          <p:nvPr>
            <p:extLst>
              <p:ext uri="{D42A27DB-BD31-4B8C-83A1-F6EECF244321}">
                <p14:modId xmlns:p14="http://schemas.microsoft.com/office/powerpoint/2010/main" val="3335945028"/>
              </p:ext>
            </p:extLst>
          </p:nvPr>
        </p:nvGraphicFramePr>
        <p:xfrm>
          <a:off x="90267" y="7949002"/>
          <a:ext cx="6665126" cy="1168400"/>
        </p:xfrm>
        <a:graphic>
          <a:graphicData uri="http://schemas.openxmlformats.org/drawingml/2006/table">
            <a:tbl>
              <a:tblPr firstRow="1" bandRow="1">
                <a:tableStyleId>{2D5ABB26-0587-4C30-8999-92F81FD0307C}</a:tableStyleId>
              </a:tblPr>
              <a:tblGrid>
                <a:gridCol w="729744">
                  <a:extLst>
                    <a:ext uri="{9D8B030D-6E8A-4147-A177-3AD203B41FA5}">
                      <a16:colId xmlns:a16="http://schemas.microsoft.com/office/drawing/2014/main" val="2843498294"/>
                    </a:ext>
                  </a:extLst>
                </a:gridCol>
                <a:gridCol w="1343141">
                  <a:extLst>
                    <a:ext uri="{9D8B030D-6E8A-4147-A177-3AD203B41FA5}">
                      <a16:colId xmlns:a16="http://schemas.microsoft.com/office/drawing/2014/main" val="1928237886"/>
                    </a:ext>
                  </a:extLst>
                </a:gridCol>
                <a:gridCol w="1492301">
                  <a:extLst>
                    <a:ext uri="{9D8B030D-6E8A-4147-A177-3AD203B41FA5}">
                      <a16:colId xmlns:a16="http://schemas.microsoft.com/office/drawing/2014/main" val="1496501694"/>
                    </a:ext>
                  </a:extLst>
                </a:gridCol>
                <a:gridCol w="1393321">
                  <a:extLst>
                    <a:ext uri="{9D8B030D-6E8A-4147-A177-3AD203B41FA5}">
                      <a16:colId xmlns:a16="http://schemas.microsoft.com/office/drawing/2014/main" val="607387458"/>
                    </a:ext>
                  </a:extLst>
                </a:gridCol>
                <a:gridCol w="1706619">
                  <a:extLst>
                    <a:ext uri="{9D8B030D-6E8A-4147-A177-3AD203B41FA5}">
                      <a16:colId xmlns:a16="http://schemas.microsoft.com/office/drawing/2014/main" val="1786181953"/>
                    </a:ext>
                  </a:extLst>
                </a:gridCol>
              </a:tblGrid>
              <a:tr h="370840">
                <a:tc>
                  <a:txBody>
                    <a:bodyPr/>
                    <a:lstStyle/>
                    <a:p>
                      <a:pPr algn="ctr"/>
                      <a:r>
                        <a:rPr kumimoji="1" lang="ja-JP" altLang="en-US" sz="1000" dirty="0">
                          <a:latin typeface="BIZ UDPゴシック" panose="020B0400000000000000" pitchFamily="50" charset="-128"/>
                          <a:ea typeface="BIZ UDPゴシック" panose="020B0400000000000000" pitchFamily="50" charset="-128"/>
                        </a:rPr>
                        <a:t>事業所名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a:r>
                        <a:rPr kumimoji="1" lang="ja-JP" altLang="en-US" sz="1000" dirty="0">
                          <a:latin typeface="BIZ UDPゴシック" panose="020B0400000000000000" pitchFamily="50" charset="-128"/>
                          <a:ea typeface="BIZ UDPゴシック" panose="020B0400000000000000" pitchFamily="50" charset="-128"/>
                        </a:rPr>
                        <a:t>参加者数</a:t>
                      </a:r>
                      <a:r>
                        <a:rPr kumimoji="1" lang="ja-JP" altLang="en-US" sz="1100" dirty="0">
                          <a:latin typeface="BIZ UDPゴシック" panose="020B0400000000000000" pitchFamily="50" charset="-128"/>
                          <a:ea typeface="BIZ UDPゴシック" panose="020B0400000000000000" pitchFamily="50" charset="-128"/>
                        </a:rPr>
                        <a:t>　　　　　　　　　　　　　　　　　           </a:t>
                      </a:r>
                      <a:endParaRPr kumimoji="1" lang="en-US" altLang="ja-JP" sz="1100" dirty="0">
                        <a:latin typeface="BIZ UDPゴシック" panose="020B0400000000000000" pitchFamily="50" charset="-128"/>
                        <a:ea typeface="BIZ UDPゴシック" panose="020B0400000000000000" pitchFamily="50" charset="-128"/>
                      </a:endParaRPr>
                    </a:p>
                    <a:p>
                      <a:pPr algn="l"/>
                      <a:r>
                        <a:rPr kumimoji="1" lang="en-US" altLang="ja-JP"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3220247"/>
                  </a:ext>
                </a:extLst>
              </a:tr>
              <a:tr h="370840">
                <a:tc rowSpan="2">
                  <a:txBody>
                    <a:bodyPr/>
                    <a:lstStyle/>
                    <a:p>
                      <a:pPr algn="ctr"/>
                      <a:r>
                        <a:rPr kumimoji="1" lang="ja-JP" altLang="en-US" sz="1000" dirty="0">
                          <a:latin typeface="BIZ UDPゴシック" panose="020B0400000000000000" pitchFamily="50" charset="-128"/>
                          <a:ea typeface="BIZ UDPゴシック" panose="020B0400000000000000" pitchFamily="50" charset="-128"/>
                        </a:rPr>
                        <a:t>参加者名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100" dirty="0">
                          <a:latin typeface="BIZ UDPゴシック" panose="020B0400000000000000" pitchFamily="50" charset="-128"/>
                          <a:ea typeface="BIZ UDPゴシック" panose="020B0400000000000000" pitchFamily="50" charset="-128"/>
                        </a:rPr>
                        <a:t>TEL</a:t>
                      </a:r>
                      <a:endParaRPr kumimoji="1" lang="ja-JP" altLang="en-US" sz="11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580503"/>
                  </a:ext>
                </a:extLst>
              </a:tr>
              <a:tr h="370840">
                <a:tc vMerge="1">
                  <a:txBody>
                    <a:bodyPr/>
                    <a:lstStyle/>
                    <a:p>
                      <a:pPr algn="ctr"/>
                      <a:endParaRPr kumimoji="1" lang="ja-JP" altLang="en-US" sz="11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100" dirty="0">
                          <a:latin typeface="BIZ UDPゴシック" panose="020B0400000000000000" pitchFamily="50" charset="-128"/>
                          <a:ea typeface="BIZ UDPゴシック" panose="020B0400000000000000" pitchFamily="50" charset="-128"/>
                        </a:rPr>
                        <a:t>FAX</a:t>
                      </a:r>
                      <a:endParaRPr kumimoji="1" lang="ja-JP" altLang="en-US" sz="11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780121"/>
                  </a:ext>
                </a:extLst>
              </a:tr>
            </a:tbl>
          </a:graphicData>
        </a:graphic>
      </p:graphicFrame>
      <p:sp>
        <p:nvSpPr>
          <p:cNvPr id="15" name="テキスト ボックス 14">
            <a:extLst>
              <a:ext uri="{FF2B5EF4-FFF2-40B4-BE49-F238E27FC236}">
                <a16:creationId xmlns:a16="http://schemas.microsoft.com/office/drawing/2014/main" id="{06C982B3-6471-2AE0-62E8-58ECD641B1C9}"/>
              </a:ext>
            </a:extLst>
          </p:cNvPr>
          <p:cNvSpPr txBox="1"/>
          <p:nvPr/>
        </p:nvSpPr>
        <p:spPr>
          <a:xfrm>
            <a:off x="2928111" y="7658542"/>
            <a:ext cx="812164" cy="278025"/>
          </a:xfrm>
          <a:prstGeom prst="rect">
            <a:avLst/>
          </a:prstGeom>
          <a:noFill/>
        </p:spPr>
        <p:txBody>
          <a:bodyPr wrap="square">
            <a:spAutoFit/>
          </a:bodyPr>
          <a:lstStyle/>
          <a:p>
            <a:pPr>
              <a:lnSpc>
                <a:spcPts val="1700"/>
              </a:lnSpc>
            </a:pP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申込書</a:t>
            </a:r>
            <a:r>
              <a:rPr lang="en-US" altLang="ja-JP" sz="1200"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239432022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445</TotalTime>
  <Words>459</Words>
  <Application>Microsoft Office PowerPoint</Application>
  <PresentationFormat>画面に合わせる (4:3)</PresentationFormat>
  <Paragraphs>27</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BIZ UDPゴシック</vt:lpstr>
      <vt:lpstr>ＤＦＰ華康ゴシック体W3</vt:lpstr>
      <vt:lpstr>Arial</vt:lpstr>
      <vt:lpstr>Calibri</vt:lpstr>
      <vt:lpstr>Calibri Light</vt:lpstr>
      <vt:lpstr>Office テーマ</vt:lpstr>
      <vt:lpstr>「価格上昇時代の商いのやり方」 ～今、この時にお客様から選ばれる為に～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「ありえない成果を生むワクワク系マーケティング」 ～感性と行動を軸にした商いの極意～</dc:title>
  <dc:creator>三条商工会議所 神保</dc:creator>
  <cp:lastModifiedBy>三条商工会議所 神保</cp:lastModifiedBy>
  <cp:revision>79</cp:revision>
  <cp:lastPrinted>2023-05-11T06:55:54Z</cp:lastPrinted>
  <dcterms:created xsi:type="dcterms:W3CDTF">2023-04-19T00:18:48Z</dcterms:created>
  <dcterms:modified xsi:type="dcterms:W3CDTF">2023-05-11T23:50:38Z</dcterms:modified>
</cp:coreProperties>
</file>